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4"/>
  </p:notesMasterIdLst>
  <p:sldIdLst>
    <p:sldId id="256" r:id="rId2"/>
    <p:sldId id="282" r:id="rId3"/>
    <p:sldId id="280" r:id="rId4"/>
    <p:sldId id="281" r:id="rId5"/>
    <p:sldId id="297" r:id="rId6"/>
    <p:sldId id="298" r:id="rId7"/>
    <p:sldId id="286" r:id="rId8"/>
    <p:sldId id="259" r:id="rId9"/>
    <p:sldId id="287" r:id="rId10"/>
    <p:sldId id="289" r:id="rId11"/>
    <p:sldId id="288" r:id="rId12"/>
    <p:sldId id="290" r:id="rId13"/>
    <p:sldId id="291" r:id="rId14"/>
    <p:sldId id="276" r:id="rId15"/>
    <p:sldId id="296" r:id="rId16"/>
    <p:sldId id="293" r:id="rId17"/>
    <p:sldId id="300" r:id="rId18"/>
    <p:sldId id="301" r:id="rId19"/>
    <p:sldId id="302" r:id="rId20"/>
    <p:sldId id="303" r:id="rId21"/>
    <p:sldId id="268" r:id="rId22"/>
    <p:sldId id="29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99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66" autoAdjust="0"/>
    <p:restoredTop sz="94689" autoAdjust="0"/>
  </p:normalViewPr>
  <p:slideViewPr>
    <p:cSldViewPr>
      <p:cViewPr>
        <p:scale>
          <a:sx n="100" d="100"/>
          <a:sy n="100" d="100"/>
        </p:scale>
        <p:origin x="-282" y="6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184CBF-D4B6-42E7-A912-6A9501F4B75E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C7D9D-AA8D-429E-B3E9-72FE531F85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033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01603"/>
            <a:ext cx="5256584" cy="5219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304056"/>
            <a:ext cx="7200800" cy="748680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Профилактика  гриппа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265176" indent="-265176" algn="ctr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1700" b="1" dirty="0" smtClean="0"/>
              <a:t>Автор: начальник </a:t>
            </a:r>
            <a:r>
              <a:rPr lang="ru-RU" sz="1700" b="1" dirty="0"/>
              <a:t>отдела </a:t>
            </a:r>
            <a:r>
              <a:rPr lang="ru-RU" sz="1700" b="1" dirty="0" err="1" smtClean="0"/>
              <a:t>ОиПМвОГО</a:t>
            </a:r>
            <a:r>
              <a:rPr lang="ru-RU" sz="1700" b="1" dirty="0" smtClean="0"/>
              <a:t> врач-терапевт </a:t>
            </a:r>
          </a:p>
          <a:p>
            <a:pPr marL="265176" indent="-265176" algn="ctr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ru-RU" sz="1700" b="1" dirty="0" smtClean="0"/>
              <a:t>ОГБУЗ «Центр медицинской </a:t>
            </a:r>
            <a:r>
              <a:rPr lang="ru-RU" sz="1700" b="1" dirty="0"/>
              <a:t>профилактики» – </a:t>
            </a:r>
            <a:r>
              <a:rPr lang="ru-RU" sz="1700" b="1" dirty="0" err="1"/>
              <a:t>Шегай</a:t>
            </a:r>
            <a:r>
              <a:rPr lang="ru-RU" sz="1700" b="1" dirty="0"/>
              <a:t> О.Р.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55976" y="5785519"/>
            <a:ext cx="6236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</a:rPr>
              <a:t>2020 г.</a:t>
            </a:r>
            <a:endParaRPr lang="ru-RU" sz="1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 </a:t>
            </a:r>
            <a:r>
              <a:rPr lang="ru-RU" b="1" dirty="0" err="1"/>
              <a:t>эпидсезон</a:t>
            </a:r>
            <a:r>
              <a:rPr lang="ru-RU" b="1" dirty="0"/>
              <a:t> по </a:t>
            </a:r>
            <a:r>
              <a:rPr lang="ru-RU" b="1" dirty="0" err="1"/>
              <a:t>ГРИППу</a:t>
            </a:r>
            <a:r>
              <a:rPr lang="ru-RU" b="1" dirty="0"/>
              <a:t> и ОРВИ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8504" y="2204864"/>
            <a:ext cx="8153400" cy="4495800"/>
          </a:xfrm>
        </p:spPr>
        <p:txBody>
          <a:bodyPr>
            <a:noAutofit/>
          </a:bodyPr>
          <a:lstStyle/>
          <a:p>
            <a:pPr marL="533400" indent="-533400" algn="just"/>
            <a:r>
              <a:rPr lang="ru-RU" sz="2400" dirty="0"/>
              <a:t>Использовать одноразовые маски и перчатки при посещении общественных </a:t>
            </a:r>
            <a:r>
              <a:rPr lang="ru-RU" sz="2400" dirty="0" smtClean="0"/>
              <a:t>мест</a:t>
            </a:r>
          </a:p>
          <a:p>
            <a:pPr marL="533400" indent="-533400" algn="just"/>
            <a:r>
              <a:rPr lang="ru-RU" sz="2400" dirty="0" smtClean="0"/>
              <a:t>Сохранять </a:t>
            </a:r>
            <a:r>
              <a:rPr lang="ru-RU" sz="2400" dirty="0"/>
              <a:t>дистанцию не менее 1,5 метра от других людей в общественных </a:t>
            </a:r>
            <a:r>
              <a:rPr lang="ru-RU" sz="2400" dirty="0" smtClean="0"/>
              <a:t>местах</a:t>
            </a:r>
          </a:p>
          <a:p>
            <a:pPr marL="533400" indent="-533400" algn="just"/>
            <a:r>
              <a:rPr lang="ru-RU" sz="2400" dirty="0" smtClean="0"/>
              <a:t>Мыть </a:t>
            </a:r>
            <a:r>
              <a:rPr lang="ru-RU" sz="2400" dirty="0"/>
              <a:t>руки с мылом тщательно и </a:t>
            </a:r>
            <a:r>
              <a:rPr lang="ru-RU" sz="2400" dirty="0" smtClean="0"/>
              <a:t>часто</a:t>
            </a:r>
          </a:p>
          <a:p>
            <a:pPr marL="533400" indent="-533400" algn="just"/>
            <a:r>
              <a:rPr lang="ru-RU" sz="2400" dirty="0"/>
              <a:t>Обрабатывать руки дезинфицирующим </a:t>
            </a:r>
            <a:r>
              <a:rPr lang="ru-RU" sz="2400" dirty="0" err="1" smtClean="0"/>
              <a:t>спиртосодер-жащим</a:t>
            </a:r>
            <a:r>
              <a:rPr lang="ru-RU" sz="2400" dirty="0" smtClean="0"/>
              <a:t> </a:t>
            </a:r>
            <a:r>
              <a:rPr lang="ru-RU" sz="2400" dirty="0"/>
              <a:t>средством или </a:t>
            </a:r>
            <a:r>
              <a:rPr lang="ru-RU" sz="2400" dirty="0" smtClean="0"/>
              <a:t>спиртосодержащими </a:t>
            </a:r>
            <a:r>
              <a:rPr lang="ru-RU" sz="2400" dirty="0"/>
              <a:t>салфетками при отсутствии мыла и </a:t>
            </a:r>
            <a:r>
              <a:rPr lang="ru-RU" sz="2400" dirty="0" smtClean="0"/>
              <a:t>воды</a:t>
            </a:r>
          </a:p>
          <a:p>
            <a:pPr marL="533400" indent="-533400" algn="just"/>
            <a:r>
              <a:rPr lang="ru-RU" sz="2400" dirty="0"/>
              <a:t>Проводить регулярно влажную уборку и </a:t>
            </a:r>
            <a:r>
              <a:rPr lang="ru-RU" sz="2400" dirty="0" smtClean="0"/>
              <a:t>проветривание </a:t>
            </a:r>
            <a:r>
              <a:rPr lang="ru-RU" sz="2400" dirty="0"/>
              <a:t>рабочих и жилых </a:t>
            </a:r>
            <a:r>
              <a:rPr lang="ru-RU" sz="2400" dirty="0" smtClean="0"/>
              <a:t>помещений</a:t>
            </a:r>
          </a:p>
          <a:p>
            <a:pPr marL="533400" indent="-533400" algn="just"/>
            <a:r>
              <a:rPr lang="ru-RU" sz="2400" dirty="0"/>
              <a:t>Гулять чаще на свежем воздухе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15816" y="1556792"/>
            <a:ext cx="32587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6"/>
                </a:solidFill>
              </a:rPr>
              <a:t>РЕКОМЕНДУЕТСЯ</a:t>
            </a:r>
            <a:endParaRPr lang="ru-RU" sz="32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8308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228600"/>
            <a:ext cx="8153400" cy="990600"/>
          </a:xfrm>
        </p:spPr>
        <p:txBody>
          <a:bodyPr/>
          <a:lstStyle/>
          <a:p>
            <a:pPr algn="ctr"/>
            <a:r>
              <a:rPr lang="ru-RU" b="1" dirty="0"/>
              <a:t>В </a:t>
            </a:r>
            <a:r>
              <a:rPr lang="ru-RU" b="1" dirty="0" err="1"/>
              <a:t>эпидсезон</a:t>
            </a:r>
            <a:r>
              <a:rPr lang="ru-RU" b="1" dirty="0"/>
              <a:t> по </a:t>
            </a:r>
            <a:r>
              <a:rPr lang="ru-RU" b="1" dirty="0" err="1"/>
              <a:t>ГРИППу</a:t>
            </a:r>
            <a:r>
              <a:rPr lang="ru-RU" b="1" dirty="0"/>
              <a:t> и ОРВИ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2516" y="2354610"/>
            <a:ext cx="1220946" cy="1053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395536" y="3679020"/>
            <a:ext cx="1296144" cy="104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9025" y="4941168"/>
            <a:ext cx="1296144" cy="1058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354610"/>
            <a:ext cx="1241397" cy="1107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3" y="3645024"/>
            <a:ext cx="1274522" cy="1083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90614" y="4969354"/>
            <a:ext cx="1255150" cy="1051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115616" y="1556792"/>
            <a:ext cx="69908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6"/>
                </a:solidFill>
              </a:rPr>
              <a:t>ПОВЫШАЙТЕ СВОИ ЗАЩИТНЫЕ СИЛЫ</a:t>
            </a:r>
            <a:endParaRPr lang="ru-RU" sz="3200" b="1" dirty="0">
              <a:solidFill>
                <a:schemeClr val="accent6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30311" y="3750131"/>
            <a:ext cx="19688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400" dirty="0" smtClean="0"/>
              <a:t>Активный</a:t>
            </a:r>
          </a:p>
          <a:p>
            <a:pPr algn="just"/>
            <a:r>
              <a:rPr lang="ru-RU" sz="2400" dirty="0" smtClean="0"/>
              <a:t>образ жизни 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892475" y="2492896"/>
            <a:ext cx="17812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400" dirty="0" smtClean="0"/>
              <a:t>Правильное</a:t>
            </a:r>
          </a:p>
          <a:p>
            <a:pPr algn="just"/>
            <a:r>
              <a:rPr lang="ru-RU" sz="2400" dirty="0" smtClean="0"/>
              <a:t>питание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930311" y="4974267"/>
            <a:ext cx="21044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400" dirty="0" smtClean="0"/>
              <a:t>Полноценный </a:t>
            </a:r>
          </a:p>
          <a:p>
            <a:pPr algn="just"/>
            <a:r>
              <a:rPr lang="ru-RU" sz="2400" dirty="0" smtClean="0"/>
              <a:t>сон</a:t>
            </a:r>
            <a:endParaRPr lang="ru-RU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580112" y="2420888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Позитивный </a:t>
            </a:r>
          </a:p>
          <a:p>
            <a:r>
              <a:rPr lang="ru-RU" sz="2400" dirty="0" smtClean="0"/>
              <a:t>настрой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652541" y="3750131"/>
            <a:ext cx="11095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Режим</a:t>
            </a:r>
          </a:p>
          <a:p>
            <a:r>
              <a:rPr lang="ru-RU" sz="2400" dirty="0" smtClean="0"/>
              <a:t>дня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5672578" y="4892967"/>
            <a:ext cx="3435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Витаминно</a:t>
            </a:r>
            <a:r>
              <a:rPr lang="ru-RU" sz="2400" dirty="0" smtClean="0"/>
              <a:t>-</a:t>
            </a:r>
          </a:p>
          <a:p>
            <a:r>
              <a:rPr lang="ru-RU" sz="2400" dirty="0" smtClean="0"/>
              <a:t>минеральные</a:t>
            </a:r>
          </a:p>
          <a:p>
            <a:r>
              <a:rPr lang="ru-RU" sz="2400" dirty="0" smtClean="0"/>
              <a:t>комплексы в </a:t>
            </a:r>
            <a:r>
              <a:rPr lang="ru-RU" sz="2400" dirty="0" err="1" smtClean="0"/>
              <a:t>эпидсезон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359273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Как защититься от гриппа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6"/>
                </a:solidFill>
              </a:rPr>
              <a:t>Лучший способ защиты от гриппа –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6"/>
                </a:solidFill>
              </a:rPr>
              <a:t>ВАКЦИНАЦИЯ!</a:t>
            </a:r>
          </a:p>
          <a:p>
            <a:pPr marL="533400" indent="-533400" algn="just">
              <a:spcBef>
                <a:spcPts val="1200"/>
              </a:spcBef>
            </a:pPr>
            <a:r>
              <a:rPr lang="ru-RU" sz="2400" dirty="0" smtClean="0"/>
              <a:t>В процессе вакцинации в организм вводят частички разрушенного вируса, не способные к размножению</a:t>
            </a:r>
          </a:p>
          <a:p>
            <a:pPr marL="533400" indent="-533400" algn="just">
              <a:spcBef>
                <a:spcPts val="1200"/>
              </a:spcBef>
            </a:pPr>
            <a:r>
              <a:rPr lang="ru-RU" sz="2400" dirty="0" smtClean="0"/>
              <a:t>Прививка стимулирует в организме выработку защитных антител к вирусу гриппа</a:t>
            </a:r>
          </a:p>
          <a:p>
            <a:pPr marL="533400" indent="-533400" algn="just">
              <a:spcBef>
                <a:spcPts val="1200"/>
              </a:spcBef>
            </a:pPr>
            <a:r>
              <a:rPr lang="ru-RU" sz="2400" dirty="0" smtClean="0"/>
              <a:t>Если в организм попадёт вирус гриппа, антитела нейтрализуют его. Соответственно, человек не заболевает или заболевание будет протекать в легкой форме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4077328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/>
              <a:t>Делайте прививку против гриппа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до </a:t>
            </a:r>
            <a:r>
              <a:rPr lang="ru-RU" sz="3600" b="1" dirty="0"/>
              <a:t>начала эпидемии</a:t>
            </a:r>
            <a:r>
              <a:rPr lang="ru-RU" sz="3600" b="1" dirty="0" smtClean="0"/>
              <a:t>!*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4437112"/>
            <a:ext cx="8064896" cy="20882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*Перед вакцинацией обязателен осмотр врача</a:t>
            </a:r>
          </a:p>
          <a:p>
            <a:pPr marL="0" indent="0" algn="just">
              <a:buNone/>
            </a:pPr>
            <a:r>
              <a:rPr lang="ru-RU" sz="2400" dirty="0" smtClean="0"/>
              <a:t>**В рамках национального календаря в 2020 году используют высокоочищенные инактивированные противогриппозные вакцины «</a:t>
            </a:r>
            <a:r>
              <a:rPr lang="ru-RU" sz="2400" dirty="0" err="1" smtClean="0"/>
              <a:t>Совигрипп</a:t>
            </a:r>
            <a:r>
              <a:rPr lang="ru-RU" sz="2400" dirty="0" smtClean="0"/>
              <a:t>», «</a:t>
            </a:r>
            <a:r>
              <a:rPr lang="ru-RU" sz="2400" dirty="0" err="1" smtClean="0"/>
              <a:t>Флю-М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88840"/>
            <a:ext cx="7812616" cy="208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72002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28600"/>
            <a:ext cx="8442520" cy="990600"/>
          </a:xfrm>
        </p:spPr>
        <p:txBody>
          <a:bodyPr>
            <a:noAutofit/>
          </a:bodyPr>
          <a:lstStyle/>
          <a:p>
            <a:pPr algn="ctr"/>
            <a:r>
              <a:rPr lang="ru-RU" sz="4200" b="1" dirty="0" smtClean="0"/>
              <a:t>Подробнее о вакцине «</a:t>
            </a:r>
            <a:r>
              <a:rPr lang="ru-RU" sz="4200" b="1" dirty="0" err="1" smtClean="0"/>
              <a:t>Совигрипп</a:t>
            </a:r>
            <a:r>
              <a:rPr lang="ru-RU" sz="4200" b="1" dirty="0" smtClean="0"/>
              <a:t>»</a:t>
            </a:r>
            <a:endParaRPr lang="ru-RU" sz="42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1813520"/>
            <a:ext cx="8153400" cy="4495800"/>
          </a:xfrm>
        </p:spPr>
        <p:txBody>
          <a:bodyPr>
            <a:normAutofit/>
          </a:bodyPr>
          <a:lstStyle/>
          <a:p>
            <a:pPr marL="444500" indent="-444500" algn="just"/>
            <a:r>
              <a:rPr lang="ru-RU" sz="2400" dirty="0"/>
              <a:t>Содержит высокоочищенные </a:t>
            </a:r>
            <a:r>
              <a:rPr lang="ru-RU" sz="2400" dirty="0" smtClean="0"/>
              <a:t>антигены вирусов </a:t>
            </a:r>
            <a:r>
              <a:rPr lang="ru-RU" sz="2400" dirty="0"/>
              <a:t>гриппа типа А и В</a:t>
            </a:r>
          </a:p>
          <a:p>
            <a:pPr marL="444500" indent="-444500" algn="just"/>
            <a:r>
              <a:rPr lang="ru-RU" sz="2400" dirty="0"/>
              <a:t>Содержит иммуномодулятор </a:t>
            </a:r>
            <a:r>
              <a:rPr lang="ru-RU" sz="2400" dirty="0" err="1"/>
              <a:t>Совидон</a:t>
            </a:r>
            <a:r>
              <a:rPr lang="ru-RU" sz="2400" dirty="0"/>
              <a:t>, активирующий иммунитет на </a:t>
            </a:r>
            <a:r>
              <a:rPr lang="ru-RU" sz="2400" dirty="0" smtClean="0"/>
              <a:t>борьбу </a:t>
            </a:r>
            <a:r>
              <a:rPr lang="ru-RU" sz="2400" dirty="0"/>
              <a:t>с вирусом</a:t>
            </a:r>
          </a:p>
          <a:p>
            <a:pPr marL="444500" indent="-444500" algn="just"/>
            <a:r>
              <a:rPr lang="ru-RU" sz="2400" dirty="0"/>
              <a:t>Имеет доказанную клиническими исследованиями безопасность</a:t>
            </a:r>
          </a:p>
          <a:p>
            <a:pPr marL="444500" indent="-444500" algn="just"/>
            <a:r>
              <a:rPr lang="ru-RU" sz="2400" dirty="0"/>
              <a:t>Формирует устойчивый продолжительный иммунитет</a:t>
            </a:r>
          </a:p>
          <a:p>
            <a:pPr marL="444500" indent="-444500" algn="just"/>
            <a:r>
              <a:rPr lang="ru-RU" sz="2400" dirty="0"/>
              <a:t>Показана  детям с 6 месяцев,  взрослым без ограничения, беременным женщинам во II – III триместре</a:t>
            </a:r>
          </a:p>
          <a:p>
            <a:pPr algn="just"/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ru-RU" sz="4200" b="1" dirty="0"/>
              <a:t>Особенности </a:t>
            </a:r>
            <a:r>
              <a:rPr lang="ru-RU" sz="4200" b="1" dirty="0" smtClean="0"/>
              <a:t>вакцины «</a:t>
            </a:r>
            <a:r>
              <a:rPr lang="ru-RU" sz="4200" b="1" dirty="0" err="1" smtClean="0"/>
              <a:t>Флю-М</a:t>
            </a:r>
            <a:r>
              <a:rPr lang="ru-RU" sz="4200" b="1" dirty="0" smtClean="0"/>
              <a:t>»</a:t>
            </a:r>
            <a:endParaRPr lang="ru-RU" sz="4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813520"/>
            <a:ext cx="8153400" cy="4495800"/>
          </a:xfrm>
        </p:spPr>
        <p:txBody>
          <a:bodyPr>
            <a:noAutofit/>
          </a:bodyPr>
          <a:lstStyle/>
          <a:p>
            <a:pPr marL="447675" indent="-447675" algn="just">
              <a:spcBef>
                <a:spcPts val="1200"/>
              </a:spcBef>
            </a:pPr>
            <a:r>
              <a:rPr lang="ru-RU" sz="2400" dirty="0"/>
              <a:t>Содержит </a:t>
            </a:r>
            <a:r>
              <a:rPr lang="ru-RU" sz="2400" dirty="0" smtClean="0"/>
              <a:t>по 15 мкг </a:t>
            </a:r>
            <a:r>
              <a:rPr lang="ru-RU" sz="2400" dirty="0"/>
              <a:t>каждого из </a:t>
            </a:r>
            <a:r>
              <a:rPr lang="ru-RU" sz="2400" dirty="0" smtClean="0"/>
              <a:t>3-х подтипов антигенов вирусов гриппа А и В </a:t>
            </a:r>
            <a:r>
              <a:rPr lang="ru-RU" sz="2400" dirty="0" err="1" smtClean="0"/>
              <a:t>в</a:t>
            </a:r>
            <a:r>
              <a:rPr lang="ru-RU" sz="2400" dirty="0" smtClean="0"/>
              <a:t> соответствии </a:t>
            </a:r>
            <a:r>
              <a:rPr lang="ru-RU" sz="2400" dirty="0"/>
              <a:t>с рекомендациями ВОЗ</a:t>
            </a:r>
          </a:p>
          <a:p>
            <a:pPr marL="447675" indent="-447675" algn="just">
              <a:spcBef>
                <a:spcPts val="1200"/>
              </a:spcBef>
            </a:pPr>
            <a:r>
              <a:rPr lang="ru-RU" sz="2400" dirty="0" smtClean="0"/>
              <a:t>Российское </a:t>
            </a:r>
            <a:r>
              <a:rPr lang="ru-RU" sz="2400" dirty="0"/>
              <a:t>производство </a:t>
            </a:r>
            <a:r>
              <a:rPr lang="ru-RU" sz="2400" dirty="0" smtClean="0"/>
              <a:t>ФГУП «</a:t>
            </a:r>
            <a:r>
              <a:rPr lang="ru-RU" sz="2400" dirty="0" err="1"/>
              <a:t>СПбНИИВС</a:t>
            </a:r>
            <a:r>
              <a:rPr lang="ru-RU" sz="2400" dirty="0"/>
              <a:t>» ФМБА </a:t>
            </a:r>
            <a:r>
              <a:rPr lang="ru-RU" sz="2400" dirty="0" smtClean="0"/>
              <a:t>России по </a:t>
            </a:r>
            <a:r>
              <a:rPr lang="ru-RU" sz="2400" dirty="0"/>
              <a:t>стандартам </a:t>
            </a:r>
            <a:r>
              <a:rPr lang="en-US" sz="2400" dirty="0"/>
              <a:t>GMP</a:t>
            </a:r>
            <a:endParaRPr lang="ru-RU" sz="2400" dirty="0"/>
          </a:p>
          <a:p>
            <a:pPr marL="447675" indent="-447675" algn="just">
              <a:spcBef>
                <a:spcPts val="1200"/>
              </a:spcBef>
            </a:pPr>
            <a:r>
              <a:rPr lang="ru-RU" sz="2400" dirty="0" smtClean="0"/>
              <a:t>Не </a:t>
            </a:r>
            <a:r>
              <a:rPr lang="ru-RU" sz="2400" dirty="0"/>
              <a:t>содержит </a:t>
            </a:r>
            <a:r>
              <a:rPr lang="ru-RU" sz="2400" dirty="0" smtClean="0"/>
              <a:t>формальдегид и </a:t>
            </a:r>
            <a:r>
              <a:rPr lang="ru-RU" sz="2400" dirty="0"/>
              <a:t>адъювант</a:t>
            </a:r>
          </a:p>
          <a:p>
            <a:pPr marL="447675" indent="-447675" algn="just">
              <a:spcBef>
                <a:spcPts val="1200"/>
              </a:spcBef>
            </a:pPr>
            <a:r>
              <a:rPr lang="ru-RU" sz="2400" dirty="0" smtClean="0"/>
              <a:t>Инактивированная расщеплённая вакцина</a:t>
            </a:r>
            <a:endParaRPr lang="ru-RU" sz="2400" dirty="0"/>
          </a:p>
          <a:p>
            <a:pPr marL="447675" indent="-447675" algn="just">
              <a:spcBef>
                <a:spcPts val="1200"/>
              </a:spcBef>
            </a:pPr>
            <a:r>
              <a:rPr lang="ru-RU" sz="2400" dirty="0" smtClean="0"/>
              <a:t>Показана для людей </a:t>
            </a:r>
            <a:r>
              <a:rPr lang="ru-RU" sz="2400" dirty="0"/>
              <a:t>в возрасте 18-60 лет</a:t>
            </a:r>
          </a:p>
          <a:p>
            <a:pPr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899283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39552" y="476672"/>
            <a:ext cx="8280920" cy="2592288"/>
          </a:xfrm>
          <a:prstGeom prst="roundRect">
            <a:avLst>
              <a:gd name="adj" fmla="val 1029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620688"/>
            <a:ext cx="8064896" cy="237626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1200"/>
              </a:spcBef>
              <a:buNone/>
            </a:pPr>
            <a:r>
              <a:rPr lang="ru-RU" sz="2800" b="1" dirty="0" smtClean="0">
                <a:solidFill>
                  <a:schemeClr val="tx2"/>
                </a:solidFill>
              </a:rPr>
              <a:t>В поликлиниках по месту прикрепления, 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ru-RU" sz="2800" b="1" dirty="0" smtClean="0">
                <a:solidFill>
                  <a:schemeClr val="tx2"/>
                </a:solidFill>
              </a:rPr>
              <a:t>во всех образовательных учреждениях 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ru-RU" sz="2800" b="1" dirty="0" smtClean="0">
                <a:solidFill>
                  <a:schemeClr val="accent6"/>
                </a:solidFill>
              </a:rPr>
              <a:t>ВАКЦИНАЦИЯ ОТ ГРИППА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ru-RU" sz="2800" b="1" dirty="0" smtClean="0">
                <a:solidFill>
                  <a:schemeClr val="accent6"/>
                </a:solidFill>
              </a:rPr>
              <a:t> ПРОВОДИТСЯ БЕСПЛАТНО</a:t>
            </a:r>
            <a:endParaRPr lang="ru-RU" sz="2800" b="1" dirty="0">
              <a:solidFill>
                <a:schemeClr val="accent6"/>
              </a:solidFill>
            </a:endParaRPr>
          </a:p>
        </p:txBody>
      </p:sp>
      <p:pic>
        <p:nvPicPr>
          <p:cNvPr id="4100" name="Picture 4" descr="S:\Крикунова ЕВ\Public\WEB-страницы-сайт\2020\вакцинация грипп\920084cc5e469493db84283e987f37c1_XL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284984"/>
            <a:ext cx="5868369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86720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95936" y="2924944"/>
            <a:ext cx="4752528" cy="2808312"/>
          </a:xfrm>
        </p:spPr>
        <p:txBody>
          <a:bodyPr>
            <a:noAutofit/>
          </a:bodyPr>
          <a:lstStyle/>
          <a:p>
            <a:pPr marL="447675" indent="-447675" algn="just">
              <a:spcBef>
                <a:spcPts val="1800"/>
              </a:spcBef>
            </a:pPr>
            <a:r>
              <a:rPr lang="ru-RU" sz="2400" dirty="0" smtClean="0"/>
              <a:t>Один заболевший может заразить до 40 здоровых людей</a:t>
            </a:r>
          </a:p>
          <a:p>
            <a:pPr marL="447675" indent="-447675" algn="just">
              <a:spcBef>
                <a:spcPts val="1800"/>
              </a:spcBef>
            </a:pPr>
            <a:r>
              <a:rPr lang="ru-RU" sz="2400" dirty="0" smtClean="0"/>
              <a:t>Максимальная вероятность распространения заболевания в семье, коллективе</a:t>
            </a:r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2648" y="18864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Почему вам необходима прививка против гриппа?</a:t>
            </a:r>
            <a:endParaRPr lang="ru-RU" sz="3600" b="1" dirty="0"/>
          </a:p>
        </p:txBody>
      </p:sp>
      <p:pic>
        <p:nvPicPr>
          <p:cNvPr id="1026" name="Picture 2" descr="S:\Крикунова ЕВ\Public\картинки для слайдов\1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03780"/>
            <a:ext cx="3096343" cy="3029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917974" y="1772816"/>
            <a:ext cx="48862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6"/>
                </a:solidFill>
              </a:rPr>
              <a:t>ГРИППОМ ЛЕГКО ЗАРАЗИТЬСЯ</a:t>
            </a:r>
            <a:endParaRPr lang="ru-RU" sz="28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41564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707904" y="2852936"/>
            <a:ext cx="4968552" cy="3024336"/>
          </a:xfrm>
        </p:spPr>
        <p:txBody>
          <a:bodyPr>
            <a:normAutofit/>
          </a:bodyPr>
          <a:lstStyle/>
          <a:p>
            <a:pPr marL="447675" indent="-447675">
              <a:spcBef>
                <a:spcPts val="1800"/>
              </a:spcBef>
            </a:pPr>
            <a:r>
              <a:rPr lang="ru-RU" sz="2400" dirty="0" smtClean="0"/>
              <a:t>Воспаление легких (пневмония)</a:t>
            </a:r>
          </a:p>
          <a:p>
            <a:pPr marL="447675" indent="-447675">
              <a:spcBef>
                <a:spcPts val="1800"/>
              </a:spcBef>
            </a:pPr>
            <a:r>
              <a:rPr lang="ru-RU" sz="2400" dirty="0" smtClean="0"/>
              <a:t>Воспаление бронхов (бронхит)</a:t>
            </a:r>
          </a:p>
          <a:p>
            <a:pPr marL="447675" indent="-447675">
              <a:spcBef>
                <a:spcPts val="1800"/>
              </a:spcBef>
            </a:pPr>
            <a:r>
              <a:rPr lang="ru-RU" sz="2400" dirty="0" smtClean="0"/>
              <a:t>Воспаление сердечной мышцы (миокардит)</a:t>
            </a:r>
          </a:p>
          <a:p>
            <a:pPr marL="447675" indent="-447675">
              <a:spcBef>
                <a:spcPts val="1800"/>
              </a:spcBef>
            </a:pPr>
            <a:r>
              <a:rPr lang="ru-RU" sz="2400" dirty="0" smtClean="0"/>
              <a:t>Воспаление среднего уха (отит)</a:t>
            </a:r>
            <a:endParaRPr lang="ru-RU" sz="2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88640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/>
              <a:t>Почему вам необходима прививка против гриппа?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08820" y="1755616"/>
            <a:ext cx="5455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6"/>
                </a:solidFill>
              </a:rPr>
              <a:t>ГРИПП ОПАСЕН ОСЛОЖНЕНИЯМИ</a:t>
            </a:r>
            <a:endParaRPr lang="ru-RU" sz="2800" b="1" dirty="0">
              <a:solidFill>
                <a:schemeClr val="accent6"/>
              </a:solidFill>
            </a:endParaRPr>
          </a:p>
        </p:txBody>
      </p:sp>
      <p:pic>
        <p:nvPicPr>
          <p:cNvPr id="2050" name="Picture 2" descr="S:\Крикунова ЕВ\Public\картинки для слайдов\2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996952"/>
            <a:ext cx="2798907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76274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50332" y="2780928"/>
            <a:ext cx="5328592" cy="1975934"/>
          </a:xfrm>
        </p:spPr>
        <p:txBody>
          <a:bodyPr>
            <a:normAutofit/>
          </a:bodyPr>
          <a:lstStyle/>
          <a:p>
            <a:pPr marL="447675" indent="-447675">
              <a:spcBef>
                <a:spcPts val="1800"/>
              </a:spcBef>
            </a:pPr>
            <a:r>
              <a:rPr lang="ru-RU" sz="2600" dirty="0" smtClean="0"/>
              <a:t>сердечно-сосудистой системы</a:t>
            </a:r>
          </a:p>
          <a:p>
            <a:pPr marL="447675" indent="-447675">
              <a:spcBef>
                <a:spcPts val="1800"/>
              </a:spcBef>
            </a:pPr>
            <a:r>
              <a:rPr lang="ru-RU" sz="2600" dirty="0" smtClean="0"/>
              <a:t>органов дыхания</a:t>
            </a:r>
          </a:p>
          <a:p>
            <a:pPr marL="447675" indent="-447675">
              <a:spcBef>
                <a:spcPts val="1800"/>
              </a:spcBef>
            </a:pPr>
            <a:r>
              <a:rPr lang="ru-RU" sz="2600" dirty="0" smtClean="0"/>
              <a:t>эндокринной системы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682805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</a:rPr>
              <a:t>В ГРУППЕ РИСКА – ЛЮДИ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</a:rPr>
              <a:t>С ХРОНИЧЕСКИМИ ЗАБОЛЕВАНИЯМИ:</a:t>
            </a:r>
            <a:endParaRPr lang="ru-RU" sz="2800" b="1" dirty="0">
              <a:solidFill>
                <a:schemeClr val="accent6"/>
              </a:solidFill>
            </a:endParaRPr>
          </a:p>
        </p:txBody>
      </p:sp>
      <p:pic>
        <p:nvPicPr>
          <p:cNvPr id="3074" name="Picture 2" descr="S:\Крикунова ЕВ\Public\картинки для слайдов\4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67644" y="2818013"/>
            <a:ext cx="1404156" cy="319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275856" y="4984720"/>
            <a:ext cx="482453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/>
              <a:t>У них особенно высок </a:t>
            </a:r>
            <a:r>
              <a:rPr lang="ru-RU" sz="2600" b="1" dirty="0" smtClean="0"/>
              <a:t>риск</a:t>
            </a:r>
          </a:p>
          <a:p>
            <a:pPr algn="ctr"/>
            <a:r>
              <a:rPr lang="ru-RU" sz="2600" b="1" dirty="0" smtClean="0"/>
              <a:t>развития  осложнений!</a:t>
            </a:r>
            <a:endParaRPr lang="ru-RU" sz="2600" b="1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11560" y="188640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/>
              <a:t>Почему вам необходима прививка против гриппа?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93273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153400" cy="990600"/>
          </a:xfrm>
        </p:spPr>
        <p:txBody>
          <a:bodyPr/>
          <a:lstStyle/>
          <a:p>
            <a:pPr algn="ctr"/>
            <a:r>
              <a:rPr lang="ru-RU" b="1" dirty="0" smtClean="0"/>
              <a:t>Что такое грипп?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/>
              <a:t>Грипп</a:t>
            </a:r>
            <a:r>
              <a:rPr lang="ru-RU" sz="2800" dirty="0"/>
              <a:t> – острое инфекционное заболевание, вызываемое вирусом гриппа. Опасен из-за развития множества осложнений с угрозой смертельного </a:t>
            </a:r>
            <a:r>
              <a:rPr lang="ru-RU" sz="2800" dirty="0" smtClean="0"/>
              <a:t>исхода.</a:t>
            </a:r>
            <a:endParaRPr lang="ru-RU" sz="2800" dirty="0"/>
          </a:p>
        </p:txBody>
      </p:sp>
      <p:pic>
        <p:nvPicPr>
          <p:cNvPr id="5123" name="Picture 3" descr="S:\Крикунова ЕВ\Public\WEB-страницы-сайт\2020\вакцинация грипп\unnamed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773639" y="2867765"/>
            <a:ext cx="3682588" cy="3653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00480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6664" y="1700808"/>
            <a:ext cx="7631760" cy="44958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30000"/>
              </a:lnSpc>
              <a:spcBef>
                <a:spcPts val="1200"/>
              </a:spcBef>
              <a:buNone/>
            </a:pPr>
            <a:r>
              <a:rPr lang="ru-RU" sz="2800" b="1" dirty="0" smtClean="0">
                <a:solidFill>
                  <a:schemeClr val="accent6"/>
                </a:solidFill>
              </a:rPr>
              <a:t>У ПРИВИТОГО ЧЕЛОВЕКА ВЕРОЯТНОСТЬ ЗАБОЛЕТЬ ГРИППОМ МИНИМАЛЬНА</a:t>
            </a:r>
          </a:p>
        </p:txBody>
      </p:sp>
      <p:pic>
        <p:nvPicPr>
          <p:cNvPr id="4098" name="Picture 2" descr="S:\Крикунова ЕВ\Public\картинки для слайдов\3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140968"/>
            <a:ext cx="2598349" cy="26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408984" y="3501008"/>
            <a:ext cx="4267472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600" dirty="0"/>
              <a:t>В случае заражения болезнь будет протекать в легкой форме без осложнений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11560" y="188640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/>
              <a:t>Почему вам необходима прививка против гриппа?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685130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:\Крикунова ЕВ\Public\WEB-страницы-сайт\2020\вакцинация грипп\vakcinacia_gripp_det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0200" y="1842525"/>
            <a:ext cx="6700192" cy="4466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11560" y="188640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200" b="1" dirty="0">
                <a:solidFill>
                  <a:schemeClr val="accent6"/>
                </a:solidFill>
              </a:rPr>
              <a:t>Защити себя и близких – </a:t>
            </a:r>
          </a:p>
          <a:p>
            <a:pPr algn="ctr"/>
            <a:r>
              <a:rPr lang="ru-RU" sz="4200" b="1" dirty="0">
                <a:solidFill>
                  <a:schemeClr val="accent6"/>
                </a:solidFill>
              </a:rPr>
              <a:t>сделай прививку!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Благодарю за внимание</a:t>
            </a:r>
            <a:r>
              <a:rPr lang="ru-RU" b="1" dirty="0" smtClean="0"/>
              <a:t>!</a:t>
            </a:r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49660" y="5218807"/>
            <a:ext cx="8569647" cy="1666577"/>
          </a:xfrm>
          <a:prstGeom prst="rect">
            <a:avLst/>
          </a:prstGeom>
        </p:spPr>
        <p:txBody>
          <a:bodyPr lIns="182880" tIns="91440"/>
          <a:lstStyle/>
          <a:p>
            <a:pPr algn="ctr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defRPr/>
            </a:pPr>
            <a:r>
              <a:rPr lang="ru-RU" sz="1600" b="1" dirty="0">
                <a:cs typeface="Arial" panose="020B0604020202020204" pitchFamily="34" charset="0"/>
              </a:rPr>
              <a:t>Начальник отдела </a:t>
            </a:r>
            <a:r>
              <a:rPr lang="ru-RU" sz="1600" b="1" dirty="0" err="1" smtClean="0">
                <a:cs typeface="Arial" panose="020B0604020202020204" pitchFamily="34" charset="0"/>
              </a:rPr>
              <a:t>ОиПМвОГО</a:t>
            </a:r>
            <a:r>
              <a:rPr lang="ru-RU" sz="1600" b="1" dirty="0" smtClean="0">
                <a:cs typeface="Arial" panose="020B0604020202020204" pitchFamily="34" charset="0"/>
              </a:rPr>
              <a:t> врач-терапевт </a:t>
            </a:r>
            <a:r>
              <a:rPr lang="ru-RU" sz="1600" b="1" dirty="0" err="1" smtClean="0">
                <a:cs typeface="Arial" panose="020B0604020202020204" pitchFamily="34" charset="0"/>
              </a:rPr>
              <a:t>Шегай</a:t>
            </a:r>
            <a:r>
              <a:rPr lang="ru-RU" sz="1600" b="1" dirty="0" smtClean="0">
                <a:cs typeface="Arial" panose="020B0604020202020204" pitchFamily="34" charset="0"/>
              </a:rPr>
              <a:t> </a:t>
            </a:r>
            <a:r>
              <a:rPr lang="ru-RU" sz="1600" b="1" dirty="0">
                <a:cs typeface="Arial" panose="020B0604020202020204" pitchFamily="34" charset="0"/>
              </a:rPr>
              <a:t>О.Р.</a:t>
            </a:r>
          </a:p>
          <a:p>
            <a:pPr algn="ctr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1600" b="1" dirty="0" smtClean="0">
                <a:cs typeface="Arial" panose="020B0604020202020204" pitchFamily="34" charset="0"/>
              </a:rPr>
              <a:t>ОГБУЗ </a:t>
            </a:r>
            <a:r>
              <a:rPr lang="ru-RU" sz="1600" b="1" dirty="0">
                <a:cs typeface="Arial" panose="020B0604020202020204" pitchFamily="34" charset="0"/>
              </a:rPr>
              <a:t>«Центр медицинской</a:t>
            </a:r>
            <a:r>
              <a:rPr lang="en-US" sz="1600" b="1" dirty="0">
                <a:cs typeface="Arial" panose="020B0604020202020204" pitchFamily="34" charset="0"/>
              </a:rPr>
              <a:t> </a:t>
            </a:r>
            <a:r>
              <a:rPr lang="ru-RU" sz="1600" b="1" dirty="0">
                <a:cs typeface="Arial" panose="020B0604020202020204" pitchFamily="34" charset="0"/>
              </a:rPr>
              <a:t>профилактики»</a:t>
            </a:r>
          </a:p>
          <a:p>
            <a:pPr algn="ctr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ru-RU" sz="1600" b="1" dirty="0" smtClean="0">
                <a:cs typeface="Arial" panose="020B0604020202020204" pitchFamily="34" charset="0"/>
              </a:rPr>
              <a:t>г. Томск, ул. Бакунина, 26, телефон</a:t>
            </a:r>
            <a:r>
              <a:rPr lang="ru-RU" sz="1600" b="1" dirty="0">
                <a:cs typeface="Arial" panose="020B0604020202020204" pitchFamily="34" charset="0"/>
              </a:rPr>
              <a:t>: </a:t>
            </a:r>
            <a:r>
              <a:rPr lang="ru-RU" sz="1600" b="1" dirty="0" smtClean="0">
                <a:cs typeface="Arial" panose="020B0604020202020204" pitchFamily="34" charset="0"/>
              </a:rPr>
              <a:t>(3822) 65-02-16 </a:t>
            </a:r>
          </a:p>
          <a:p>
            <a:pPr algn="ctr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en-US" sz="1600" b="1" dirty="0" smtClean="0">
                <a:cs typeface="Arial" panose="020B0604020202020204" pitchFamily="34" charset="0"/>
              </a:rPr>
              <a:t>e</a:t>
            </a:r>
            <a:r>
              <a:rPr lang="ru-RU" sz="1600" b="1" dirty="0" smtClean="0"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cs typeface="Arial" panose="020B0604020202020204" pitchFamily="34" charset="0"/>
              </a:rPr>
              <a:t>mail</a:t>
            </a:r>
            <a:r>
              <a:rPr lang="ru-RU" sz="1600" b="1" dirty="0">
                <a:cs typeface="Arial" panose="020B0604020202020204" pitchFamily="34" charset="0"/>
              </a:rPr>
              <a:t>: </a:t>
            </a:r>
            <a:r>
              <a:rPr lang="ru-RU" sz="16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cmp_tomsk@fastmail.com, </a:t>
            </a:r>
            <a:r>
              <a:rPr lang="ru-RU" sz="1600" b="1" dirty="0" smtClean="0">
                <a:cs typeface="Arial" panose="020B0604020202020204" pitchFamily="34" charset="0"/>
              </a:rPr>
              <a:t>сайт </a:t>
            </a:r>
            <a:r>
              <a:rPr lang="en-US" sz="1600" b="1" u="sng" dirty="0" smtClean="0">
                <a:solidFill>
                  <a:srgbClr val="0070C0"/>
                </a:solidFill>
              </a:rPr>
              <a:t>profilaktika.tomsk.ru</a:t>
            </a:r>
            <a:endParaRPr lang="ru-RU" sz="1600" b="1" dirty="0">
              <a:solidFill>
                <a:srgbClr val="005092"/>
              </a:solidFill>
              <a:cs typeface="Arial" panose="020B0604020202020204" pitchFamily="34" charset="0"/>
            </a:endParaRPr>
          </a:p>
          <a:p>
            <a:pPr marL="265176" indent="-265176" algn="ctr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600" b="1" dirty="0">
              <a:solidFill>
                <a:srgbClr val="005092"/>
              </a:solidFill>
              <a:cs typeface="Arial" panose="020B0604020202020204" pitchFamily="34" charset="0"/>
            </a:endParaRPr>
          </a:p>
        </p:txBody>
      </p:sp>
      <p:pic>
        <p:nvPicPr>
          <p:cNvPr id="2050" name="Picture 2" descr="S:\Крикунова ЕВ\Public\Bakunina_2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4968552" cy="3500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58263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Как </a:t>
            </a:r>
            <a:r>
              <a:rPr lang="ru-RU" b="1" dirty="0" smtClean="0"/>
              <a:t>распространяется?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041376" y="1783357"/>
            <a:ext cx="6779096" cy="452596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2600" b="1" dirty="0" smtClean="0"/>
              <a:t>Воздушно-капельным </a:t>
            </a:r>
            <a:r>
              <a:rPr lang="ru-RU" sz="2600" b="1" dirty="0"/>
              <a:t>путем</a:t>
            </a:r>
            <a:r>
              <a:rPr lang="ru-RU" sz="2600" dirty="0"/>
              <a:t> (при кашле, чихании, разговоре)</a:t>
            </a:r>
          </a:p>
          <a:p>
            <a:pPr marL="0" indent="0" algn="just">
              <a:spcBef>
                <a:spcPts val="3000"/>
              </a:spcBef>
              <a:spcAft>
                <a:spcPts val="1200"/>
              </a:spcAft>
              <a:buNone/>
            </a:pPr>
            <a:r>
              <a:rPr lang="ru-RU" sz="2600" b="1" dirty="0" smtClean="0"/>
              <a:t>Воздушно-пылевым </a:t>
            </a:r>
            <a:r>
              <a:rPr lang="ru-RU" sz="2600" b="1" dirty="0"/>
              <a:t>путем</a:t>
            </a:r>
            <a:r>
              <a:rPr lang="ru-RU" sz="2600" dirty="0"/>
              <a:t> (через воздух, содержащий вирус в частичках жидкости/пыли)</a:t>
            </a:r>
          </a:p>
          <a:p>
            <a:pPr marL="0" indent="0" algn="just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sz="2600" b="1" dirty="0" smtClean="0"/>
              <a:t>Контактно-бытовым </a:t>
            </a:r>
            <a:r>
              <a:rPr lang="ru-RU" sz="2600" b="1" dirty="0"/>
              <a:t>путем</a:t>
            </a:r>
            <a:r>
              <a:rPr lang="ru-RU" sz="2600" dirty="0"/>
              <a:t> (при тесном контакте с зараженным человеком и контакте с инфицированными предметами обихода)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endParaRPr lang="ru-RU" sz="26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3" r="-1414"/>
          <a:stretch/>
        </p:blipFill>
        <p:spPr bwMode="auto">
          <a:xfrm>
            <a:off x="323528" y="1628801"/>
            <a:ext cx="1584176" cy="13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-2447"/>
          <a:stretch/>
        </p:blipFill>
        <p:spPr bwMode="auto">
          <a:xfrm>
            <a:off x="345604" y="4624287"/>
            <a:ext cx="1562100" cy="139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323528" y="3117912"/>
            <a:ext cx="1562100" cy="13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64427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Как распознать?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1200"/>
              </a:spcBef>
              <a:buNone/>
            </a:pPr>
            <a:r>
              <a:rPr lang="ru-RU" sz="3200" b="1" dirty="0" smtClean="0"/>
              <a:t>Основные симптомы болезни:</a:t>
            </a:r>
          </a:p>
          <a:p>
            <a:pPr marL="533400" indent="-533400">
              <a:spcBef>
                <a:spcPts val="1200"/>
              </a:spcBef>
            </a:pPr>
            <a:r>
              <a:rPr lang="ru-RU" sz="2600" dirty="0" smtClean="0"/>
              <a:t>повышение </a:t>
            </a:r>
            <a:r>
              <a:rPr lang="ru-RU" sz="2600" dirty="0"/>
              <a:t>температуры до 38,5-40</a:t>
            </a:r>
            <a:r>
              <a:rPr lang="ru-RU" sz="2600" dirty="0">
                <a:latin typeface="Cambria"/>
              </a:rPr>
              <a:t>°</a:t>
            </a:r>
            <a:r>
              <a:rPr lang="ru-RU" sz="2600" dirty="0"/>
              <a:t>С</a:t>
            </a:r>
          </a:p>
          <a:p>
            <a:pPr marL="533400" indent="-533400">
              <a:spcBef>
                <a:spcPts val="1200"/>
              </a:spcBef>
            </a:pPr>
            <a:r>
              <a:rPr lang="ru-RU" sz="2600" dirty="0" smtClean="0"/>
              <a:t>головная боль</a:t>
            </a:r>
          </a:p>
          <a:p>
            <a:pPr marL="533400" indent="-533400">
              <a:spcBef>
                <a:spcPts val="1200"/>
              </a:spcBef>
            </a:pPr>
            <a:r>
              <a:rPr lang="ru-RU" sz="2600" dirty="0" smtClean="0"/>
              <a:t>боль в мышцах</a:t>
            </a:r>
          </a:p>
          <a:p>
            <a:pPr marL="533400" indent="-533400">
              <a:spcBef>
                <a:spcPts val="1200"/>
              </a:spcBef>
            </a:pPr>
            <a:r>
              <a:rPr lang="ru-RU" sz="2600" dirty="0" smtClean="0"/>
              <a:t>кашель</a:t>
            </a:r>
          </a:p>
          <a:p>
            <a:pPr marL="533400" indent="-533400">
              <a:spcBef>
                <a:spcPts val="1200"/>
              </a:spcBef>
            </a:pPr>
            <a:r>
              <a:rPr lang="ru-RU" sz="2600" dirty="0" smtClean="0"/>
              <a:t>боль в горле</a:t>
            </a:r>
          </a:p>
          <a:p>
            <a:pPr marL="533400" indent="-533400">
              <a:spcBef>
                <a:spcPts val="1200"/>
              </a:spcBef>
            </a:pPr>
            <a:r>
              <a:rPr lang="ru-RU" sz="2600" dirty="0" smtClean="0"/>
              <a:t>насморк</a:t>
            </a:r>
            <a:endParaRPr lang="ru-RU" sz="2600" dirty="0"/>
          </a:p>
        </p:txBody>
      </p:sp>
      <p:pic>
        <p:nvPicPr>
          <p:cNvPr id="4" name="Picture 3" descr="S:\Крикунова ЕВ\Public\WEB-страницы-сайт\2020\вакцинация грипп\e11247c94dd0aba965bace4fe72c1ee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405032"/>
            <a:ext cx="4714800" cy="2975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09402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8600"/>
            <a:ext cx="8153400" cy="990600"/>
          </a:xfrm>
        </p:spPr>
        <p:txBody>
          <a:bodyPr/>
          <a:lstStyle/>
          <a:p>
            <a:pPr algn="ctr"/>
            <a:r>
              <a:rPr lang="ru-RU" b="1" dirty="0" smtClean="0"/>
              <a:t>Осложнения при гриппе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23056" y="1628800"/>
            <a:ext cx="8153400" cy="4896544"/>
          </a:xfrm>
        </p:spPr>
        <p:txBody>
          <a:bodyPr>
            <a:noAutofit/>
          </a:bodyPr>
          <a:lstStyle/>
          <a:p>
            <a:pPr marL="444500" indent="-444500" algn="just"/>
            <a:r>
              <a:rPr lang="ru-RU" sz="2400" dirty="0"/>
              <a:t>Инфекционное поражение ЦНС (судороги)</a:t>
            </a:r>
          </a:p>
          <a:p>
            <a:pPr marL="444500" indent="-444500" algn="just"/>
            <a:r>
              <a:rPr lang="ru-RU" sz="2400" dirty="0"/>
              <a:t>Отит, </a:t>
            </a:r>
            <a:r>
              <a:rPr lang="ru-RU" sz="2400" dirty="0" err="1"/>
              <a:t>евстахиит</a:t>
            </a:r>
            <a:r>
              <a:rPr lang="ru-RU" sz="2400" dirty="0"/>
              <a:t> (боль в </a:t>
            </a:r>
            <a:r>
              <a:rPr lang="ru-RU" sz="2400" dirty="0" smtClean="0"/>
              <a:t>ушах</a:t>
            </a:r>
            <a:r>
              <a:rPr lang="ru-RU" sz="2400" dirty="0"/>
              <a:t>, снижение слуха)</a:t>
            </a:r>
          </a:p>
          <a:p>
            <a:pPr marL="444500" indent="-444500" algn="just"/>
            <a:r>
              <a:rPr lang="ru-RU" sz="2400" dirty="0"/>
              <a:t>Ангина (боль в горле при глотании)</a:t>
            </a:r>
          </a:p>
          <a:p>
            <a:pPr marL="444500" indent="-444500" algn="just"/>
            <a:r>
              <a:rPr lang="ru-RU" sz="2400" dirty="0"/>
              <a:t>Ларинготрахеит (огрубение голоса, приступ удушья)</a:t>
            </a:r>
          </a:p>
          <a:p>
            <a:pPr marL="444500" indent="-444500" algn="just"/>
            <a:r>
              <a:rPr lang="ru-RU" sz="2400" dirty="0"/>
              <a:t>Миокардит (боль в области сердца</a:t>
            </a:r>
            <a:r>
              <a:rPr lang="ru-RU" sz="2400" dirty="0" smtClean="0"/>
              <a:t>)</a:t>
            </a:r>
          </a:p>
          <a:p>
            <a:pPr marL="444500" indent="-444500" algn="just"/>
            <a:r>
              <a:rPr lang="ru-RU" sz="2400" dirty="0"/>
              <a:t>Гайморит, синусит (</a:t>
            </a:r>
            <a:r>
              <a:rPr lang="ru-RU" sz="2400" dirty="0" smtClean="0"/>
              <a:t>заложенность </a:t>
            </a:r>
            <a:r>
              <a:rPr lang="ru-RU" sz="2400" dirty="0"/>
              <a:t>носа, выделения из носа, головная боль)</a:t>
            </a:r>
          </a:p>
          <a:p>
            <a:pPr marL="444500" indent="-444500" algn="just"/>
            <a:r>
              <a:rPr lang="ru-RU" sz="2400" dirty="0"/>
              <a:t>Бронхит, пневмония (</a:t>
            </a:r>
            <a:r>
              <a:rPr lang="ru-RU" sz="2400" dirty="0" smtClean="0"/>
              <a:t>сильный </a:t>
            </a:r>
            <a:r>
              <a:rPr lang="ru-RU" sz="2400" dirty="0"/>
              <a:t>кашель, хрипы при </a:t>
            </a:r>
            <a:r>
              <a:rPr lang="ru-RU" sz="2400" dirty="0" smtClean="0"/>
              <a:t>дыхании</a:t>
            </a:r>
            <a:r>
              <a:rPr lang="ru-RU" sz="2400" dirty="0"/>
              <a:t>)</a:t>
            </a:r>
          </a:p>
          <a:p>
            <a:pPr marL="444500" indent="-444500" algn="just"/>
            <a:r>
              <a:rPr lang="ru-RU" sz="2400" dirty="0"/>
              <a:t>Миозит (боль в мышцах)</a:t>
            </a:r>
          </a:p>
          <a:p>
            <a:pPr marL="444500" indent="-444500" algn="just"/>
            <a:r>
              <a:rPr lang="ru-RU" sz="2400" dirty="0"/>
              <a:t>Пиелонефрит (боль в области поясницы)</a:t>
            </a:r>
          </a:p>
        </p:txBody>
      </p:sp>
    </p:spTree>
    <p:extLst>
      <p:ext uri="{BB962C8B-B14F-4D97-AF65-F5344CB8AC3E}">
        <p14:creationId xmlns:p14="http://schemas.microsoft.com/office/powerpoint/2010/main" xmlns="" val="499212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6"/>
                </a:solidFill>
              </a:rPr>
              <a:t>Смертность при </a:t>
            </a:r>
            <a:r>
              <a:rPr lang="ru-RU" sz="3600" b="1" dirty="0" smtClean="0">
                <a:solidFill>
                  <a:schemeClr val="accent6"/>
                </a:solidFill>
              </a:rPr>
              <a:t>гриппе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 </a:t>
            </a:r>
            <a:r>
              <a:rPr lang="ru-RU" sz="3600" b="1" dirty="0"/>
              <a:t>Пандемии гриппа 20-го </a:t>
            </a:r>
            <a:r>
              <a:rPr lang="ru-RU" sz="3600" b="1" dirty="0" smtClean="0"/>
              <a:t>века</a:t>
            </a:r>
            <a:endParaRPr lang="ru-RU" sz="36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68313" y="4311104"/>
            <a:ext cx="3024187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05000"/>
              </a:lnSpc>
              <a:defRPr/>
            </a:pPr>
            <a:r>
              <a:rPr lang="en-GB" sz="2000" b="1" dirty="0">
                <a:latin typeface="+mn-lt"/>
              </a:rPr>
              <a:t>1918:</a:t>
            </a:r>
            <a:r>
              <a:rPr lang="ru-RU" sz="2000" b="1" dirty="0">
                <a:latin typeface="+mn-lt"/>
              </a:rPr>
              <a:t/>
            </a:r>
            <a:br>
              <a:rPr lang="ru-RU" sz="2000" b="1" dirty="0">
                <a:latin typeface="+mn-lt"/>
              </a:rPr>
            </a:br>
            <a:r>
              <a:rPr lang="en-GB" sz="2000" b="1" dirty="0">
                <a:latin typeface="+mn-lt"/>
              </a:rPr>
              <a:t> “</a:t>
            </a:r>
            <a:r>
              <a:rPr lang="ru-RU" sz="2000" b="1" dirty="0">
                <a:latin typeface="+mn-lt"/>
              </a:rPr>
              <a:t>Испанка</a:t>
            </a:r>
            <a:r>
              <a:rPr lang="en-GB" sz="2000" b="1" dirty="0">
                <a:latin typeface="+mn-lt"/>
              </a:rPr>
              <a:t>”</a:t>
            </a:r>
            <a:endParaRPr lang="ru-RU" sz="2000" b="1" dirty="0">
              <a:latin typeface="+mn-lt"/>
            </a:endParaRPr>
          </a:p>
          <a:p>
            <a:pPr algn="ctr">
              <a:lnSpc>
                <a:spcPct val="105000"/>
              </a:lnSpc>
              <a:defRPr/>
            </a:pPr>
            <a:r>
              <a:rPr lang="en-GB" sz="2000" dirty="0">
                <a:latin typeface="+mn-lt"/>
              </a:rPr>
              <a:t>A(H1N1)</a:t>
            </a:r>
            <a:endParaRPr lang="en-GB" sz="2000" b="1" dirty="0">
              <a:latin typeface="+mn-lt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947988" y="4309517"/>
            <a:ext cx="3352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000" b="1" dirty="0">
                <a:latin typeface="+mn-lt"/>
              </a:rPr>
              <a:t>1957: </a:t>
            </a:r>
            <a:r>
              <a:rPr lang="ru-RU" sz="2000" b="1" dirty="0">
                <a:latin typeface="+mn-lt"/>
              </a:rPr>
              <a:t/>
            </a:r>
            <a:br>
              <a:rPr lang="ru-RU" sz="2000" b="1" dirty="0">
                <a:latin typeface="+mn-lt"/>
              </a:rPr>
            </a:br>
            <a:r>
              <a:rPr lang="en-GB" sz="2000" b="1" dirty="0">
                <a:latin typeface="+mn-lt"/>
              </a:rPr>
              <a:t>“</a:t>
            </a:r>
            <a:r>
              <a:rPr lang="ru-RU" sz="2000" b="1" dirty="0">
                <a:latin typeface="+mn-lt"/>
              </a:rPr>
              <a:t>Азиатский грипп</a:t>
            </a:r>
            <a:r>
              <a:rPr lang="en-GB" sz="2000" b="1" dirty="0">
                <a:latin typeface="+mn-lt"/>
              </a:rPr>
              <a:t>”</a:t>
            </a:r>
            <a:endParaRPr lang="ru-RU" sz="2000" b="1" dirty="0">
              <a:latin typeface="+mn-lt"/>
            </a:endParaRPr>
          </a:p>
          <a:p>
            <a:pPr algn="ctr">
              <a:defRPr/>
            </a:pPr>
            <a:r>
              <a:rPr lang="en-GB" sz="2000" dirty="0">
                <a:latin typeface="+mn-lt"/>
              </a:rPr>
              <a:t>A(H2N2)</a:t>
            </a:r>
            <a:endParaRPr lang="en-GB" sz="2000" b="1" dirty="0">
              <a:latin typeface="+mn-lt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829300" y="4301579"/>
            <a:ext cx="31353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000" b="1" dirty="0">
                <a:latin typeface="+mn-lt"/>
              </a:rPr>
              <a:t>1968: </a:t>
            </a:r>
            <a:r>
              <a:rPr lang="ru-RU" sz="2000" b="1" dirty="0">
                <a:latin typeface="+mn-lt"/>
              </a:rPr>
              <a:t/>
            </a:r>
            <a:br>
              <a:rPr lang="ru-RU" sz="2000" b="1" dirty="0">
                <a:latin typeface="+mn-lt"/>
              </a:rPr>
            </a:br>
            <a:r>
              <a:rPr lang="en-GB" sz="2000" b="1" dirty="0">
                <a:latin typeface="+mn-lt"/>
              </a:rPr>
              <a:t>“</a:t>
            </a:r>
            <a:r>
              <a:rPr lang="ru-RU" sz="2000" b="1" dirty="0">
                <a:latin typeface="+mn-lt"/>
              </a:rPr>
              <a:t>Гонконгский</a:t>
            </a:r>
            <a:r>
              <a:rPr lang="en-GB" sz="2000" b="1" dirty="0">
                <a:latin typeface="+mn-lt"/>
              </a:rPr>
              <a:t> </a:t>
            </a:r>
            <a:r>
              <a:rPr lang="ru-RU" sz="2000" b="1" dirty="0">
                <a:latin typeface="+mn-lt"/>
              </a:rPr>
              <a:t>грипп</a:t>
            </a:r>
            <a:r>
              <a:rPr lang="en-GB" sz="2000" b="1" dirty="0">
                <a:latin typeface="+mn-lt"/>
              </a:rPr>
              <a:t>”</a:t>
            </a:r>
            <a:endParaRPr lang="ru-RU" sz="2000" b="1" dirty="0">
              <a:latin typeface="+mn-lt"/>
            </a:endParaRPr>
          </a:p>
          <a:p>
            <a:pPr algn="ctr">
              <a:defRPr/>
            </a:pPr>
            <a:r>
              <a:rPr lang="en-GB" sz="2000" dirty="0">
                <a:latin typeface="+mn-lt"/>
              </a:rPr>
              <a:t>A(H3N2)</a:t>
            </a:r>
            <a:endParaRPr lang="en-GB" sz="2000" b="1" dirty="0">
              <a:latin typeface="+mn-lt"/>
            </a:endParaRPr>
          </a:p>
        </p:txBody>
      </p:sp>
      <p:pic>
        <p:nvPicPr>
          <p:cNvPr id="8" name="Picture 12" descr="Ncp160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1338" y="1701725"/>
            <a:ext cx="3011487" cy="25193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68725" y="1689025"/>
            <a:ext cx="1741488" cy="25209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29288" y="1677913"/>
            <a:ext cx="3240087" cy="25209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Прямоугольник 10"/>
          <p:cNvSpPr/>
          <p:nvPr/>
        </p:nvSpPr>
        <p:spPr>
          <a:xfrm>
            <a:off x="541337" y="5300117"/>
            <a:ext cx="8423275" cy="8651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24600" y="5373142"/>
            <a:ext cx="2209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dirty="0">
                <a:latin typeface="+mn-lt"/>
              </a:rPr>
              <a:t>1-4</a:t>
            </a:r>
            <a:r>
              <a:rPr lang="ru-RU" sz="2000" dirty="0">
                <a:latin typeface="+mn-lt"/>
              </a:rPr>
              <a:t> миллиона смертей</a:t>
            </a:r>
            <a:endParaRPr lang="en-US" sz="2000" dirty="0">
              <a:latin typeface="+mn-lt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3341688" y="5368379"/>
            <a:ext cx="25003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dirty="0">
                <a:latin typeface="+mn-lt"/>
              </a:rPr>
              <a:t>1-4</a:t>
            </a:r>
            <a:r>
              <a:rPr lang="ru-RU" sz="2000" dirty="0">
                <a:latin typeface="+mn-lt"/>
              </a:rPr>
              <a:t> миллиона смертей</a:t>
            </a:r>
            <a:endParaRPr lang="en-US" sz="2000" dirty="0">
              <a:latin typeface="+mn-lt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468313" y="5373142"/>
            <a:ext cx="3095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dirty="0">
                <a:latin typeface="+mn-lt"/>
              </a:rPr>
              <a:t>40 </a:t>
            </a:r>
            <a:r>
              <a:rPr lang="ru-RU" sz="2000" dirty="0">
                <a:latin typeface="+mn-lt"/>
              </a:rPr>
              <a:t>миллионов</a:t>
            </a:r>
            <a:br>
              <a:rPr lang="ru-RU" sz="2000" dirty="0">
                <a:latin typeface="+mn-lt"/>
              </a:rPr>
            </a:br>
            <a:r>
              <a:rPr lang="ru-RU" sz="2000" dirty="0">
                <a:latin typeface="+mn-lt"/>
              </a:rPr>
              <a:t> смертей</a:t>
            </a:r>
            <a:endParaRPr lang="en-US" sz="2000" dirty="0">
              <a:latin typeface="+mn-lt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52287" y="6237312"/>
            <a:ext cx="871220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ru-RU" sz="1200" dirty="0">
                <a:latin typeface="+mn-lt"/>
              </a:rPr>
              <a:t>Фотографии адаптированы из</a:t>
            </a:r>
            <a:r>
              <a:rPr lang="en-GB" sz="1200" dirty="0">
                <a:latin typeface="+mn-lt"/>
              </a:rPr>
              <a:t> US National Museum of Health and Medicine</a:t>
            </a:r>
            <a:r>
              <a:rPr lang="ru-RU" sz="1200" dirty="0">
                <a:latin typeface="+mn-lt"/>
              </a:rPr>
              <a:t> </a:t>
            </a:r>
            <a:r>
              <a:rPr lang="fr-FR" sz="1200" dirty="0">
                <a:latin typeface="+mn-lt"/>
              </a:rPr>
              <a:t>Kamps et al. Influenza 2006</a:t>
            </a:r>
          </a:p>
          <a:p>
            <a:pPr algn="r">
              <a:defRPr/>
            </a:pPr>
            <a:r>
              <a:rPr lang="fr-FR" sz="1200" dirty="0">
                <a:latin typeface="+mn-lt"/>
              </a:rPr>
              <a:t>Kilbourne Emerg Infect Dis 2006; Ghendon Eur J Epi 1994</a:t>
            </a:r>
            <a:endParaRPr lang="ru-RU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514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Что делать, если вы заболели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95736" y="2029544"/>
            <a:ext cx="6498304" cy="4639816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2400"/>
              </a:spcBef>
              <a:buNone/>
            </a:pPr>
            <a:r>
              <a:rPr lang="ru-RU" sz="2600" dirty="0"/>
              <a:t>Не переносите </a:t>
            </a:r>
            <a:r>
              <a:rPr lang="ru-RU" sz="2600" dirty="0" smtClean="0"/>
              <a:t>болезнь </a:t>
            </a:r>
            <a:r>
              <a:rPr lang="ru-RU" sz="2600" dirty="0"/>
              <a:t>на </a:t>
            </a:r>
            <a:r>
              <a:rPr lang="ru-RU" sz="2600" dirty="0" smtClean="0"/>
              <a:t>ногах</a:t>
            </a:r>
          </a:p>
          <a:p>
            <a:pPr marL="0" indent="0" algn="just">
              <a:spcBef>
                <a:spcPts val="5400"/>
              </a:spcBef>
              <a:buNone/>
            </a:pPr>
            <a:r>
              <a:rPr lang="ru-RU" sz="2600" dirty="0" smtClean="0"/>
              <a:t>Оставайтесь </a:t>
            </a:r>
            <a:r>
              <a:rPr lang="ru-RU" sz="2600" dirty="0"/>
              <a:t>дома и вызовите врача на </a:t>
            </a:r>
            <a:r>
              <a:rPr lang="ru-RU" sz="2600" dirty="0" smtClean="0"/>
              <a:t>дом</a:t>
            </a:r>
          </a:p>
          <a:p>
            <a:pPr marL="0" indent="0" algn="just">
              <a:spcBef>
                <a:spcPts val="2400"/>
              </a:spcBef>
              <a:buNone/>
            </a:pPr>
            <a:r>
              <a:rPr lang="ru-RU" sz="2600" dirty="0" smtClean="0"/>
              <a:t>Принимайте лекарства согласно назначениям врача и выполняйте рекомендации врача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ru-RU" sz="2600" dirty="0" smtClean="0"/>
              <a:t>Не выходите из дома, соблюдайте режим самоизоляции до полного выздоровления</a:t>
            </a:r>
          </a:p>
          <a:p>
            <a:pPr>
              <a:spcBef>
                <a:spcPts val="2400"/>
              </a:spcBef>
            </a:pPr>
            <a:endParaRPr lang="ru-RU" sz="2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1285875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37597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ctr"/>
            <a:r>
              <a:rPr lang="ru-RU" b="1" dirty="0" smtClean="0"/>
              <a:t>Что делать, если вы заболели</a:t>
            </a:r>
            <a:endParaRPr lang="ru-RU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78360"/>
            <a:ext cx="1371600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2195736" y="2029544"/>
            <a:ext cx="6498304" cy="46398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2400"/>
              </a:spcBef>
              <a:buFont typeface="Wingdings"/>
              <a:buNone/>
            </a:pPr>
            <a:endParaRPr lang="ru-RU" sz="2600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2250160" y="1916832"/>
            <a:ext cx="6426296" cy="46398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800"/>
              </a:spcBef>
              <a:buFont typeface="Wingdings"/>
              <a:buNone/>
            </a:pPr>
            <a:r>
              <a:rPr lang="ru-RU" sz="2600" dirty="0" smtClean="0"/>
              <a:t>Используйте одноразовый платок или салфетку при чихании и кашле, выбрасывайте их сразу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ru-RU" sz="2600" dirty="0"/>
              <a:t>Проводите влажную уборку с </a:t>
            </a:r>
            <a:r>
              <a:rPr lang="ru-RU" sz="2600" dirty="0" err="1" smtClean="0"/>
              <a:t>дезинфи-цирующими</a:t>
            </a:r>
            <a:r>
              <a:rPr lang="ru-RU" sz="2600" dirty="0" smtClean="0"/>
              <a:t> средствами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ru-RU" sz="2600" dirty="0"/>
              <a:t>Проветривайте чаще </a:t>
            </a:r>
            <a:r>
              <a:rPr lang="ru-RU" sz="2600" dirty="0" smtClean="0"/>
              <a:t>комнату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ru-RU" sz="2600" dirty="0"/>
              <a:t>Надевайте маску при контакте со здоровыми людьми, меняя её </a:t>
            </a:r>
            <a:r>
              <a:rPr lang="ru-RU" sz="2600" dirty="0" smtClean="0"/>
              <a:t>каждые </a:t>
            </a:r>
            <a:r>
              <a:rPr lang="ru-RU" sz="2600" dirty="0"/>
              <a:t>2 часа</a:t>
            </a:r>
            <a:endParaRPr lang="ru-RU" sz="2600" dirty="0" smtClean="0"/>
          </a:p>
          <a:p>
            <a:pPr>
              <a:spcBef>
                <a:spcPts val="1800"/>
              </a:spcBef>
            </a:pPr>
            <a:endParaRPr lang="ru-RU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8600"/>
            <a:ext cx="8153400" cy="990600"/>
          </a:xfrm>
        </p:spPr>
        <p:txBody>
          <a:bodyPr/>
          <a:lstStyle/>
          <a:p>
            <a:pPr algn="ctr"/>
            <a:r>
              <a:rPr lang="ru-RU" b="1" dirty="0"/>
              <a:t>В </a:t>
            </a:r>
            <a:r>
              <a:rPr lang="ru-RU" b="1" dirty="0" err="1"/>
              <a:t>эпидсезон</a:t>
            </a:r>
            <a:r>
              <a:rPr lang="ru-RU" b="1" dirty="0"/>
              <a:t> по </a:t>
            </a:r>
            <a:r>
              <a:rPr lang="ru-RU" b="1" dirty="0" err="1"/>
              <a:t>ГРИППу</a:t>
            </a:r>
            <a:r>
              <a:rPr lang="ru-RU" b="1" dirty="0"/>
              <a:t> и ОРВИ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2389584"/>
            <a:ext cx="8153400" cy="3775720"/>
          </a:xfrm>
        </p:spPr>
        <p:txBody>
          <a:bodyPr>
            <a:normAutofit/>
          </a:bodyPr>
          <a:lstStyle/>
          <a:p>
            <a:pPr marL="533400" indent="-533400" algn="just">
              <a:spcBef>
                <a:spcPts val="1200"/>
              </a:spcBef>
            </a:pPr>
            <a:r>
              <a:rPr lang="ru-RU" sz="2600" dirty="0" smtClean="0"/>
              <a:t>Общения с людьми, имеющими признаки заболевания (насморк, чихание, кашель, повышенная температура тела)</a:t>
            </a:r>
          </a:p>
          <a:p>
            <a:pPr marL="533400" indent="-533400" algn="just">
              <a:spcBef>
                <a:spcPts val="1200"/>
              </a:spcBef>
            </a:pPr>
            <a:r>
              <a:rPr lang="ru-RU" sz="2600" dirty="0" smtClean="0"/>
              <a:t>Мест </a:t>
            </a:r>
            <a:r>
              <a:rPr lang="ru-RU" sz="2600" dirty="0"/>
              <a:t>массового скопления </a:t>
            </a:r>
            <a:r>
              <a:rPr lang="ru-RU" sz="2600" dirty="0" smtClean="0"/>
              <a:t>людей</a:t>
            </a:r>
          </a:p>
          <a:p>
            <a:pPr marL="533400" indent="-533400" algn="just">
              <a:spcBef>
                <a:spcPts val="1200"/>
              </a:spcBef>
            </a:pPr>
            <a:r>
              <a:rPr lang="ru-RU" sz="2600" dirty="0"/>
              <a:t>Объятий, поцелуев и </a:t>
            </a:r>
            <a:r>
              <a:rPr lang="ru-RU" sz="2600" dirty="0" smtClean="0"/>
              <a:t>рукопожатий</a:t>
            </a:r>
          </a:p>
          <a:p>
            <a:pPr marL="533400" indent="-533400" algn="just">
              <a:spcBef>
                <a:spcPts val="1200"/>
              </a:spcBef>
            </a:pPr>
            <a:r>
              <a:rPr lang="ru-RU" sz="2600" dirty="0"/>
              <a:t>Прикосновений к слизистой глаз, носа, рта не-мытыми руками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5856" y="1628799"/>
            <a:ext cx="21435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6"/>
                </a:solidFill>
              </a:rPr>
              <a:t>ИЗБЕГАЙТЕ</a:t>
            </a:r>
            <a:endParaRPr lang="ru-RU" sz="32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6921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Другая 6">
      <a:dk1>
        <a:sysClr val="windowText" lastClr="000000"/>
      </a:dk1>
      <a:lt1>
        <a:sysClr val="window" lastClr="FFFFFF"/>
      </a:lt1>
      <a:dk2>
        <a:srgbClr val="0A455D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446</TotalTime>
  <Words>810</Words>
  <Application>Microsoft Office PowerPoint</Application>
  <PresentationFormat>Экран (4:3)</PresentationFormat>
  <Paragraphs>132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Обычная</vt:lpstr>
      <vt:lpstr>Профилактика  гриппа</vt:lpstr>
      <vt:lpstr>Что такое грипп?</vt:lpstr>
      <vt:lpstr>Как распространяется?</vt:lpstr>
      <vt:lpstr>Как распознать?</vt:lpstr>
      <vt:lpstr>Осложнения при гриппе</vt:lpstr>
      <vt:lpstr>Смертность при гриппе  Пандемии гриппа 20-го века</vt:lpstr>
      <vt:lpstr>Что делать, если вы заболели</vt:lpstr>
      <vt:lpstr>Что делать, если вы заболели</vt:lpstr>
      <vt:lpstr>В эпидсезон по ГРИППу и ОРВИ</vt:lpstr>
      <vt:lpstr>В эпидсезон по ГРИППу и ОРВИ</vt:lpstr>
      <vt:lpstr>В эпидсезон по ГРИППу и ОРВИ</vt:lpstr>
      <vt:lpstr>Как защититься от гриппа</vt:lpstr>
      <vt:lpstr>Делайте прививку против гриппа  до начала эпидемии!*</vt:lpstr>
      <vt:lpstr>Подробнее о вакцине «Совигрипп»</vt:lpstr>
      <vt:lpstr>Особенности вакцины «Флю-М»</vt:lpstr>
      <vt:lpstr>Слайд 16</vt:lpstr>
      <vt:lpstr>Почему вам необходима прививка против гриппа?</vt:lpstr>
      <vt:lpstr>Слайд 18</vt:lpstr>
      <vt:lpstr>Слайд 19</vt:lpstr>
      <vt:lpstr>Слайд 20</vt:lpstr>
      <vt:lpstr>Слайд 21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гриппа в эпидсезон 2020-2021</dc:title>
  <dc:creator>Елена В. Крикунова</dc:creator>
  <cp:lastModifiedBy>1</cp:lastModifiedBy>
  <cp:revision>83</cp:revision>
  <dcterms:modified xsi:type="dcterms:W3CDTF">2020-10-10T19:48:19Z</dcterms:modified>
</cp:coreProperties>
</file>